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6" r:id="rId3"/>
    <p:sldId id="295" r:id="rId4"/>
    <p:sldId id="297" r:id="rId5"/>
    <p:sldId id="298" r:id="rId6"/>
    <p:sldId id="301" r:id="rId7"/>
    <p:sldId id="300" r:id="rId8"/>
    <p:sldId id="302" r:id="rId9"/>
    <p:sldId id="307" r:id="rId10"/>
    <p:sldId id="309" r:id="rId11"/>
    <p:sldId id="285" r:id="rId12"/>
    <p:sldId id="304" r:id="rId13"/>
    <p:sldId id="306" r:id="rId14"/>
    <p:sldId id="305" r:id="rId15"/>
    <p:sldId id="303" r:id="rId16"/>
    <p:sldId id="299" r:id="rId17"/>
    <p:sldId id="276" r:id="rId18"/>
    <p:sldId id="291" r:id="rId19"/>
    <p:sldId id="277" r:id="rId20"/>
    <p:sldId id="290" r:id="rId21"/>
    <p:sldId id="292" r:id="rId22"/>
    <p:sldId id="314" r:id="rId23"/>
    <p:sldId id="294" r:id="rId24"/>
    <p:sldId id="293" r:id="rId25"/>
    <p:sldId id="329" r:id="rId26"/>
    <p:sldId id="310" r:id="rId27"/>
    <p:sldId id="327" r:id="rId28"/>
    <p:sldId id="328" r:id="rId29"/>
    <p:sldId id="322" r:id="rId30"/>
    <p:sldId id="319" r:id="rId31"/>
    <p:sldId id="323" r:id="rId32"/>
    <p:sldId id="320" r:id="rId33"/>
    <p:sldId id="325" r:id="rId34"/>
    <p:sldId id="311" r:id="rId35"/>
    <p:sldId id="317" r:id="rId36"/>
    <p:sldId id="318" r:id="rId37"/>
    <p:sldId id="313" r:id="rId38"/>
    <p:sldId id="312" r:id="rId39"/>
    <p:sldId id="2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C6D"/>
    <a:srgbClr val="091C1C"/>
    <a:srgbClr val="001771"/>
    <a:srgbClr val="FCDB56"/>
    <a:srgbClr val="AFB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6"/>
    <p:restoredTop sz="94790"/>
  </p:normalViewPr>
  <p:slideViewPr>
    <p:cSldViewPr snapToGrid="0" snapToObjects="1">
      <p:cViewPr>
        <p:scale>
          <a:sx n="100" d="100"/>
          <a:sy n="100" d="100"/>
        </p:scale>
        <p:origin x="43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8DC1B-589D-9541-A26D-C6D100487CB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2F2BD-BCCE-6D4D-9C39-C1BA01A63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38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2F2BD-BCCE-6D4D-9C39-C1BA01A639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8F6C0-1E0B-484C-B6B2-BBA299DE5A1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22378-3CFB-8B48-8B9B-89C67D430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kaggle.com/2015/08/10/detecting-diabetic-retinopathy-in-eye-images/" TargetMode="Externa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006873" cy="68624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7454" y="558140"/>
            <a:ext cx="9144000" cy="1998623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chemeClr val="bg1"/>
                </a:solidFill>
              </a:rPr>
              <a:t>What’s next in AI for</a:t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US" sz="4800" b="1" dirty="0" smtClean="0">
                <a:solidFill>
                  <a:schemeClr val="bg1"/>
                </a:solidFill>
              </a:rPr>
              <a:t>glaucoma screening?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87454" y="3432443"/>
            <a:ext cx="9144000" cy="433249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José Ignacio Orlando, PhD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7454" y="3940512"/>
            <a:ext cx="9144000" cy="70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600" i="1" dirty="0" err="1" smtClean="0">
                <a:solidFill>
                  <a:schemeClr val="bg1"/>
                </a:solidFill>
              </a:rPr>
              <a:t>Yatiris</a:t>
            </a:r>
            <a:r>
              <a:rPr lang="en-US" sz="1600" i="1" dirty="0" smtClean="0">
                <a:solidFill>
                  <a:schemeClr val="bg1"/>
                </a:solidFill>
              </a:rPr>
              <a:t> Group, PLADEMA Institute, UNICEN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600" i="1" dirty="0" smtClean="0">
                <a:solidFill>
                  <a:schemeClr val="bg1"/>
                </a:solidFill>
              </a:rPr>
              <a:t>National Scientific and Technical Research Council (CONICET) 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7454" y="2414263"/>
            <a:ext cx="9144000" cy="800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bg1"/>
                </a:solidFill>
              </a:rPr>
              <a:t>The REFUGE challenge outcomes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9" y="5009774"/>
            <a:ext cx="1028024" cy="732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91" y="5021087"/>
            <a:ext cx="1319316" cy="72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13" y="4912259"/>
            <a:ext cx="1178368" cy="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79"/>
            <a:ext cx="12325082" cy="6870921"/>
          </a:xfrm>
          <a:prstGeom prst="rect">
            <a:avLst/>
          </a:prstGeom>
        </p:spPr>
      </p:pic>
      <p:pic>
        <p:nvPicPr>
          <p:cNvPr id="3" name="Picture 2" descr="esultado de imagen para kaggl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634" y="694045"/>
            <a:ext cx="2245003" cy="102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0000"/>
            <a:ext cx="10058400" cy="4135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6076" y="6483925"/>
            <a:ext cx="2140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err="1" smtClean="0"/>
              <a:t>Gulshan</a:t>
            </a:r>
            <a:r>
              <a:rPr lang="en-US" sz="1400" i="1" dirty="0" smtClean="0"/>
              <a:t> et al., JAMA, 2016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004672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idation Set Performance for Referable Diabetic Retinopat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79" y="1334126"/>
            <a:ext cx="9010802" cy="44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56076" y="6483925"/>
            <a:ext cx="2140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err="1" smtClean="0"/>
              <a:t>Gulshan</a:t>
            </a:r>
            <a:r>
              <a:rPr lang="en-US" sz="1400" i="1" dirty="0" smtClean="0"/>
              <a:t> et al., JAMA, 2016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7740707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" y="419724"/>
            <a:ext cx="12186548" cy="64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12192431" cy="5181600"/>
          </a:xfrm>
          <a:prstGeom prst="rect">
            <a:avLst/>
          </a:prstGeom>
        </p:spPr>
      </p:pic>
      <p:pic>
        <p:nvPicPr>
          <p:cNvPr id="5" name="Picture 2" descr="https://uploads-ssl.webflow.com/5c118f855cb29ab026a90802/5c118f855cb29a7096a90858_IDx%20Logo%20and%20Name%20Traditional%20Centered%20no%20background%20(1)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606" y="1403805"/>
            <a:ext cx="1334094" cy="64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82951" y="6483925"/>
            <a:ext cx="2313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/>
              <a:t>https://</a:t>
            </a:r>
            <a:r>
              <a:rPr lang="en-US" sz="1400" i="1" dirty="0" err="1" smtClean="0"/>
              <a:t>www.eyediagnosis.co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04923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381621"/>
            <a:ext cx="12186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But</a:t>
            </a:r>
            <a:r>
              <a:rPr lang="mr-IN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…</a:t>
            </a:r>
            <a:endParaRPr lang="en-US" sz="4400" b="1" dirty="0">
              <a:solidFill>
                <a:schemeClr val="accent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4" y="2579032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Raleway" charset="0"/>
                <a:ea typeface="Raleway" charset="0"/>
                <a:cs typeface="Raleway" charset="0"/>
              </a:rPr>
              <a:t>Glaucoma </a:t>
            </a:r>
            <a:r>
              <a:rPr lang="en-US" sz="3600" b="1" dirty="0">
                <a:latin typeface="Raleway" charset="0"/>
                <a:ea typeface="Raleway" charset="0"/>
                <a:cs typeface="Raleway" charset="0"/>
              </a:rPr>
              <a:t>f</a:t>
            </a:r>
            <a:r>
              <a:rPr lang="en-US" sz="3600" b="1" dirty="0" smtClean="0">
                <a:latin typeface="Raleway" charset="0"/>
                <a:ea typeface="Raleway" charset="0"/>
                <a:cs typeface="Raleway" charset="0"/>
              </a:rPr>
              <a:t>eatures less evident in fundus images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59811"/>
            <a:ext cx="1218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Glaucoma as a multimodal disease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975810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Raleway" charset="0"/>
                <a:ea typeface="Raleway" charset="0"/>
                <a:cs typeface="Raleway" charset="0"/>
              </a:rPr>
              <a:t>High cost of building (huge) reliable data sets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28" y="4556590"/>
            <a:ext cx="1218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Clinical records based labels + Scrapping on clinical databases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456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9819079">
            <a:off x="3126041" y="3060331"/>
            <a:ext cx="6121254" cy="734518"/>
          </a:xfrm>
          <a:prstGeom prst="rightArrow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457277" y="1558980"/>
            <a:ext cx="0" cy="37775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204943" y="5096659"/>
            <a:ext cx="5259049" cy="1748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30268" y="5282176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+ Cost!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16797" y="5283532"/>
            <a:ext cx="79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-</a:t>
            </a:r>
            <a:r>
              <a:rPr lang="en-US" b="1" dirty="0" smtClean="0">
                <a:solidFill>
                  <a:srgbClr val="C00000"/>
                </a:solidFill>
              </a:rPr>
              <a:t> Cost!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566830" y="4222955"/>
            <a:ext cx="115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-</a:t>
            </a:r>
            <a:r>
              <a:rPr lang="en-US" b="1" smtClean="0">
                <a:solidFill>
                  <a:schemeClr val="accent6"/>
                </a:solidFill>
              </a:rPr>
              <a:t> Accuracy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2538142" y="1713260"/>
            <a:ext cx="120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6"/>
                </a:solidFill>
              </a:rPr>
              <a:t>+ </a:t>
            </a:r>
            <a:r>
              <a:rPr lang="en-US" b="1" dirty="0" smtClean="0">
                <a:solidFill>
                  <a:schemeClr val="accent6"/>
                </a:solidFill>
              </a:rPr>
              <a:t>Accuracy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87992" y="3598165"/>
            <a:ext cx="1680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Fundus</a:t>
            </a:r>
            <a:br>
              <a:rPr lang="en-US" sz="2400" b="1" dirty="0" smtClean="0">
                <a:solidFill>
                  <a:schemeClr val="accent1"/>
                </a:solidFill>
              </a:rPr>
            </a:br>
            <a:r>
              <a:rPr lang="en-US" sz="2400" b="1" dirty="0" smtClean="0">
                <a:solidFill>
                  <a:schemeClr val="accent1"/>
                </a:solidFill>
              </a:rPr>
              <a:t>photograph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0046" y="3309809"/>
            <a:ext cx="57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OCT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09612" y="4506108"/>
            <a:ext cx="52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IOP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53687" y="2663478"/>
            <a:ext cx="167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Visual fields / </a:t>
            </a:r>
          </a:p>
          <a:p>
            <a:pPr algn="ctr"/>
            <a:r>
              <a:rPr lang="en-US" b="1" dirty="0" err="1" smtClean="0"/>
              <a:t>microperimetry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628559" y="2160279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Genetics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672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161718" y="580066"/>
            <a:ext cx="5859938" cy="4930478"/>
            <a:chOff x="3874237" y="295061"/>
            <a:chExt cx="5859938" cy="49304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108" y="295061"/>
              <a:ext cx="4014191" cy="40141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74237" y="3987421"/>
              <a:ext cx="5859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CDB56"/>
                  </a:solidFill>
                  <a:latin typeface="Peace Sans" charset="-128"/>
                  <a:ea typeface="Peace Sans" charset="-128"/>
                  <a:cs typeface="Peace Sans" charset="-128"/>
                </a:rPr>
                <a:t>Retinal Fundus Glaucoma Challenge</a:t>
              </a:r>
              <a:endParaRPr lang="en-US" sz="2400" dirty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34274" y="4579208"/>
              <a:ext cx="3939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Peace Sans" charset="-128"/>
                  <a:ea typeface="Peace Sans" charset="-128"/>
                  <a:cs typeface="Peace Sans" charset="-128"/>
                </a:rPr>
                <a:t>20</a:t>
              </a:r>
              <a:r>
                <a:rPr lang="en-US" baseline="30000" dirty="0" smtClean="0">
                  <a:solidFill>
                    <a:schemeClr val="bg1"/>
                  </a:solidFill>
                  <a:latin typeface="Peace Sans" charset="-128"/>
                  <a:ea typeface="Peace Sans" charset="-128"/>
                  <a:cs typeface="Peace Sans" charset="-128"/>
                </a:rPr>
                <a:t>th</a:t>
              </a:r>
              <a:r>
                <a:rPr lang="en-US" dirty="0" smtClean="0">
                  <a:solidFill>
                    <a:schemeClr val="bg1"/>
                  </a:solidFill>
                  <a:latin typeface="Peace Sans" charset="-128"/>
                  <a:ea typeface="Peace Sans" charset="-128"/>
                  <a:cs typeface="Peace Sans" charset="-128"/>
                </a:rPr>
                <a:t> September, Granada, Spain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Peace Sans" charset="-128"/>
                  <a:ea typeface="Peace Sans" charset="-128"/>
                  <a:cs typeface="Peace Sans" charset="-128"/>
                </a:rPr>
                <a:t>OMIA Workshop, MICCAI 2018</a:t>
              </a:r>
              <a:endParaRPr lang="en-US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633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990600"/>
            <a:ext cx="6926963" cy="48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94239" y="733584"/>
            <a:ext cx="7794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The largest available data set of fundus pictures</a:t>
            </a:r>
            <a:br>
              <a:rPr lang="en-US" sz="24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</a:br>
            <a:r>
              <a:rPr lang="en-US" sz="24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for glaucoma assessment</a:t>
            </a:r>
            <a:endParaRPr lang="en-US" sz="24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8962" y="1681631"/>
            <a:ext cx="874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1200 images (10% glaucoma) divided in training, validation and test sets</a:t>
            </a:r>
            <a:endParaRPr lang="en-US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9374" y="2477277"/>
            <a:ext cx="7884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Reliable annotations for glaucoma classification</a:t>
            </a:r>
            <a:br>
              <a:rPr lang="en-US" sz="24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</a:br>
            <a:r>
              <a:rPr lang="en-US" sz="24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and optic disc/cup segmentation</a:t>
            </a:r>
            <a:endParaRPr lang="en-US" sz="24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1661" y="3425324"/>
            <a:ext cx="652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Glaucoma labels retrieved from clinical records and</a:t>
            </a:r>
            <a:b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</a:br>
            <a: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optic disc/cup segmentations produced by +7 experts</a:t>
            </a:r>
            <a:endParaRPr lang="en-US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1107" y="4494103"/>
            <a:ext cx="7321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A common evaluation framework to compare</a:t>
            </a:r>
            <a:br>
              <a:rPr lang="en-US" sz="24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</a:br>
            <a:r>
              <a:rPr lang="en-US" sz="24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fundus image analysis methods for glaucoma</a:t>
            </a:r>
            <a:endParaRPr lang="en-US" sz="24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8962" y="5442150"/>
            <a:ext cx="8825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A test set with private labels + evaluation routines to report performance</a:t>
            </a:r>
            <a:b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</a:br>
            <a: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and prevent overfitting on test data</a:t>
            </a:r>
            <a:endParaRPr lang="en-US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" grpId="0"/>
      <p:bldP spid="7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2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54027" y="3943039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Training</a:t>
            </a:r>
            <a:endParaRPr lang="en-US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1977" y="2943988"/>
            <a:ext cx="3155324" cy="862885"/>
          </a:xfrm>
          <a:prstGeom prst="rect">
            <a:avLst/>
          </a:prstGeom>
          <a:solidFill>
            <a:srgbClr val="FCD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4022" y="2943987"/>
            <a:ext cx="3155324" cy="862885"/>
          </a:xfrm>
          <a:prstGeom prst="rect">
            <a:avLst/>
          </a:prstGeom>
          <a:solidFill>
            <a:srgbClr val="78A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56067" y="2943986"/>
            <a:ext cx="3155324" cy="862885"/>
          </a:xfrm>
          <a:prstGeom prst="rect">
            <a:avLst/>
          </a:prstGeom>
          <a:solidFill>
            <a:srgbClr val="78A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90735" y="3943039"/>
            <a:ext cx="320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Offline evaluation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(labels are now available)</a:t>
            </a:r>
            <a:endParaRPr lang="en-US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27020" y="3943039"/>
            <a:ext cx="2413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On-site evaluation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(private labels)</a:t>
            </a:r>
            <a:endParaRPr lang="en-US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53587" y="3190762"/>
            <a:ext cx="15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91C1C"/>
                </a:solidFill>
                <a:latin typeface="Peace Sans" charset="-128"/>
                <a:ea typeface="Peace Sans" charset="-128"/>
                <a:cs typeface="Peace Sans" charset="-128"/>
              </a:rPr>
              <a:t>400 images</a:t>
            </a:r>
            <a:endParaRPr lang="en-US" dirty="0">
              <a:solidFill>
                <a:srgbClr val="091C1C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95632" y="3190762"/>
            <a:ext cx="15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91C1C"/>
                </a:solidFill>
                <a:latin typeface="Peace Sans" charset="-128"/>
                <a:ea typeface="Peace Sans" charset="-128"/>
                <a:cs typeface="Peace Sans" charset="-128"/>
              </a:rPr>
              <a:t>400 images</a:t>
            </a:r>
            <a:endParaRPr lang="en-US" dirty="0">
              <a:solidFill>
                <a:srgbClr val="091C1C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37677" y="3190762"/>
            <a:ext cx="159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91C1C"/>
                </a:solidFill>
                <a:latin typeface="Peace Sans" charset="-128"/>
                <a:ea typeface="Peace Sans" charset="-128"/>
                <a:cs typeface="Peace Sans" charset="-128"/>
              </a:rPr>
              <a:t>400 images</a:t>
            </a:r>
            <a:endParaRPr lang="en-US" dirty="0">
              <a:solidFill>
                <a:srgbClr val="091C1C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4203" y="2506572"/>
            <a:ext cx="17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Cannon CR-2</a:t>
            </a:r>
            <a:endParaRPr lang="en-US" dirty="0">
              <a:solidFill>
                <a:srgbClr val="78AC6D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9534" y="2506572"/>
            <a:ext cx="240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Zeiss </a:t>
            </a:r>
            <a:r>
              <a:rPr lang="en-US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Visucam</a:t>
            </a:r>
            <a:r>
              <a:rPr lang="en-US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500</a:t>
            </a:r>
            <a:endParaRPr lang="en-US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66247" y="2506572"/>
            <a:ext cx="17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Cannon CR-2</a:t>
            </a:r>
            <a:endParaRPr lang="en-US" dirty="0">
              <a:solidFill>
                <a:srgbClr val="78AC6D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41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48743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12 participating teams</a:t>
            </a:r>
            <a:endParaRPr lang="en-US" sz="40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24029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All the teams proposed deep learning</a:t>
            </a:r>
            <a:br>
              <a:rPr lang="en-US" sz="28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</a:br>
            <a:r>
              <a:rPr lang="en-US" sz="28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based solutions!</a:t>
            </a:r>
            <a:endParaRPr lang="en-US" sz="2800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7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711200"/>
            <a:ext cx="8699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" y="55370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Optic disc/cup segmentation</a:t>
            </a:r>
            <a:endParaRPr lang="en-US" sz="40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4165" y="1580677"/>
            <a:ext cx="9698635" cy="44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07" y="1737936"/>
            <a:ext cx="9218951" cy="411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80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" y="55370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Glaucoma classification</a:t>
            </a:r>
            <a:endParaRPr lang="en-US" sz="40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74907" y="1486441"/>
            <a:ext cx="5441429" cy="4434259"/>
            <a:chOff x="3419878" y="1516422"/>
            <a:chExt cx="5441429" cy="4434259"/>
          </a:xfrm>
        </p:grpSpPr>
        <p:sp>
          <p:nvSpPr>
            <p:cNvPr id="4" name="Rectangle 3"/>
            <p:cNvSpPr/>
            <p:nvPr/>
          </p:nvSpPr>
          <p:spPr>
            <a:xfrm>
              <a:off x="3419878" y="1516422"/>
              <a:ext cx="5441429" cy="4434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012" y="1801381"/>
              <a:ext cx="4991100" cy="392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7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67983" y="2903957"/>
            <a:ext cx="76474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Still</a:t>
            </a:r>
            <a:r>
              <a:rPr lang="es-E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a </a:t>
            </a:r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long</a:t>
            </a:r>
            <a:r>
              <a:rPr lang="es-E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way</a:t>
            </a:r>
            <a:r>
              <a:rPr lang="es-E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to </a:t>
            </a:r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go</a:t>
            </a:r>
            <a:r>
              <a:rPr lang="es-E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to </a:t>
            </a:r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ensure</a:t>
            </a:r>
            <a:r>
              <a:rPr lang="es-E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that</a:t>
            </a:r>
            <a:r>
              <a:rPr lang="es-E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</a:p>
          <a:p>
            <a:pPr algn="ctr"/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the</a:t>
            </a:r>
            <a:r>
              <a:rPr lang="es-E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problem</a:t>
            </a:r>
            <a:r>
              <a:rPr lang="es-E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is</a:t>
            </a:r>
            <a:r>
              <a:rPr lang="es-E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  <a:r>
              <a:rPr lang="es-ES" sz="3200" dirty="0" err="1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solved</a:t>
            </a:r>
            <a:endParaRPr lang="en-US" sz="32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579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2547" y="1570038"/>
            <a:ext cx="691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Future initiatives must consider</a:t>
            </a:r>
            <a:endParaRPr lang="en-US" sz="32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3270" y="2712799"/>
            <a:ext cx="913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(I) Interpretability of the results </a:t>
            </a:r>
            <a:r>
              <a:rPr lang="en-U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  <a:sym typeface="Wingdings"/>
              </a:rPr>
              <a:t> Class activation maps</a:t>
            </a:r>
            <a:endParaRPr lang="en-US" sz="2400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36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573967"/>
          </a:xfrm>
          <a:prstGeom prst="rect">
            <a:avLst/>
          </a:prstGeom>
          <a:solidFill>
            <a:srgbClr val="09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90475" y="520729"/>
            <a:ext cx="6411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Interpretability of the results</a:t>
            </a:r>
            <a:endParaRPr lang="en-US" sz="3200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7241" y="6483925"/>
            <a:ext cx="1629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/>
              <a:t>Li et al., CVPR, 2019</a:t>
            </a:r>
            <a:endParaRPr lang="en-US" sz="1400" i="1" dirty="0"/>
          </a:p>
        </p:txBody>
      </p:sp>
      <p:pic>
        <p:nvPicPr>
          <p:cNvPr id="13314" name="Picture 2" descr="https://github.com/smilell/AG-CNN/raw/master/databas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6" y="2854972"/>
            <a:ext cx="11242623" cy="275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47886" y="1863863"/>
            <a:ext cx="9496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91C1C"/>
                </a:solidFill>
                <a:latin typeface="Calibri" charset="0"/>
                <a:ea typeface="Calibri" charset="0"/>
                <a:cs typeface="Calibri" charset="0"/>
              </a:rPr>
              <a:t>LAG database: 11.760 images + image level annotations + attention maps</a:t>
            </a:r>
            <a:br>
              <a:rPr lang="en-US" sz="2400" b="1" dirty="0" smtClean="0">
                <a:solidFill>
                  <a:srgbClr val="091C1C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2000" b="1" dirty="0" smtClean="0">
                <a:solidFill>
                  <a:srgbClr val="091C1C"/>
                </a:solidFill>
                <a:latin typeface="Calibri" charset="0"/>
                <a:ea typeface="Calibri" charset="0"/>
                <a:cs typeface="Calibri" charset="0"/>
              </a:rPr>
              <a:t>(from “Attention Based Glaucoma Detection: A Large-Scale Database and CNN model”)</a:t>
            </a:r>
            <a:endParaRPr lang="en-US" sz="2400" b="1" dirty="0">
              <a:solidFill>
                <a:srgbClr val="091C1C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6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573967"/>
          </a:xfrm>
          <a:prstGeom prst="rect">
            <a:avLst/>
          </a:prstGeom>
          <a:solidFill>
            <a:srgbClr val="09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90475" y="520729"/>
            <a:ext cx="6411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Interpretability of the results</a:t>
            </a:r>
            <a:endParaRPr lang="en-US" sz="3200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86351"/>
            <a:ext cx="10058400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7241" y="6483925"/>
            <a:ext cx="1629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/>
              <a:t>Li et al., CVPR, 2019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8737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573967"/>
          </a:xfrm>
          <a:prstGeom prst="rect">
            <a:avLst/>
          </a:prstGeom>
          <a:solidFill>
            <a:srgbClr val="09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90475" y="520729"/>
            <a:ext cx="6411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Interpretability of the results</a:t>
            </a:r>
            <a:endParaRPr lang="en-US" sz="3200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81807" y="6483925"/>
            <a:ext cx="1815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/>
              <a:t>Jun et al., BMVC, 2018</a:t>
            </a:r>
            <a:endParaRPr lang="en-US" sz="1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" y="2079706"/>
            <a:ext cx="12191999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1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302372"/>
            <a:ext cx="12186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Opportunities for AI in glaucoma</a:t>
            </a:r>
            <a:endParaRPr lang="en-US" sz="4400" b="1" dirty="0">
              <a:solidFill>
                <a:schemeClr val="accent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4" y="2324202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Raleway" charset="0"/>
                <a:ea typeface="Raleway" charset="0"/>
                <a:cs typeface="Raleway" charset="0"/>
              </a:rPr>
              <a:t>Screening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96868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Raleway" charset="0"/>
                <a:ea typeface="Raleway" charset="0"/>
                <a:cs typeface="Raleway" charset="0"/>
              </a:rPr>
              <a:t>Follow up / prognosis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885870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Raleway" charset="0"/>
                <a:ea typeface="Raleway" charset="0"/>
                <a:cs typeface="Raleway" charset="0"/>
              </a:rPr>
              <a:t>Treatment planning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4" y="4674872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Raleway" charset="0"/>
                <a:ea typeface="Raleway" charset="0"/>
                <a:cs typeface="Raleway" charset="0"/>
              </a:rPr>
              <a:t>Disease understanding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2547" y="1570038"/>
            <a:ext cx="691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Future initiatives must consider</a:t>
            </a:r>
            <a:endParaRPr lang="en-US" sz="32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3270" y="2712799"/>
            <a:ext cx="913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(I) Interpretability of the results </a:t>
            </a:r>
            <a:r>
              <a:rPr lang="en-U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  <a:sym typeface="Wingdings"/>
              </a:rPr>
              <a:t> Class activation maps</a:t>
            </a:r>
            <a:endParaRPr lang="en-US" sz="2400" dirty="0">
              <a:solidFill>
                <a:srgbClr val="78AC6D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2391" y="3355335"/>
            <a:ext cx="10898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(II) Larger / heterogeneous data sets (age, gender, ethnicities, </a:t>
            </a:r>
            <a:br>
              <a:rPr lang="en-U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</a:br>
            <a:r>
              <a:rPr lang="en-U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acquisition quality, </a:t>
            </a:r>
            <a:r>
              <a:rPr lang="es-ES" sz="2400" dirty="0" err="1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multiple</a:t>
            </a:r>
            <a:r>
              <a:rPr lang="es-E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devices</a:t>
            </a:r>
            <a:r>
              <a:rPr lang="es-E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, </a:t>
            </a:r>
            <a:r>
              <a:rPr lang="es-ES" sz="2400" dirty="0" err="1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comorbidities</a:t>
            </a:r>
            <a:r>
              <a:rPr lang="es-E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, </a:t>
            </a:r>
            <a:r>
              <a:rPr lang="es-ES" sz="2400" dirty="0" err="1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disease</a:t>
            </a:r>
            <a:r>
              <a:rPr lang="es-E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stages</a:t>
            </a:r>
            <a:r>
              <a:rPr lang="en-US" sz="2400" dirty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2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573967"/>
          </a:xfrm>
          <a:prstGeom prst="rect">
            <a:avLst/>
          </a:prstGeom>
          <a:solidFill>
            <a:srgbClr val="09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96268" y="520729"/>
            <a:ext cx="8399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Larger + more heterogeneous data sets</a:t>
            </a:r>
            <a:endParaRPr lang="en-US" sz="3200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52709" y="6483925"/>
            <a:ext cx="6244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hlinkClick r:id="rId2"/>
              </a:rPr>
              <a:t>http://blog.kaggle.com/2015/08/10/detecting-diabetic-retinopathy-in-eye-images/</a:t>
            </a:r>
            <a:endParaRPr lang="en-US" sz="1400" i="1" dirty="0"/>
          </a:p>
        </p:txBody>
      </p:sp>
      <p:pic>
        <p:nvPicPr>
          <p:cNvPr id="8194" name="Picture 2" descr="https://i1.wp.com/blog.kaggle.com/wp-content/uploads/2015/08/dr5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44" y="1870595"/>
            <a:ext cx="6395112" cy="431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16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2547" y="1570038"/>
            <a:ext cx="691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CDB56"/>
                </a:solidFill>
                <a:latin typeface="Peace Sans" charset="-128"/>
                <a:ea typeface="Peace Sans" charset="-128"/>
                <a:cs typeface="Peace Sans" charset="-128"/>
              </a:rPr>
              <a:t>Future initiatives must consider</a:t>
            </a:r>
            <a:endParaRPr lang="en-US" sz="3200" dirty="0">
              <a:solidFill>
                <a:srgbClr val="FCDB56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3270" y="2712799"/>
            <a:ext cx="913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(I) Interpretability of the results </a:t>
            </a:r>
            <a:r>
              <a:rPr lang="en-U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  <a:sym typeface="Wingdings"/>
              </a:rPr>
              <a:t> Class activation maps</a:t>
            </a:r>
            <a:endParaRPr lang="en-US" sz="2400" dirty="0">
              <a:solidFill>
                <a:srgbClr val="78AC6D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85000"/>
                  </a:schemeClr>
                </a:solidFill>
              </a:rPr>
              <a:t>Orlando et al., Medical Image Analysis, 2019</a:t>
            </a:r>
            <a:endParaRPr lang="en-US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391" y="3355335"/>
            <a:ext cx="10898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(II) Larger / heterogeneous data sets (age, gender, ethnicities, </a:t>
            </a:r>
            <a:br>
              <a:rPr lang="en-U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</a:br>
            <a:r>
              <a:rPr lang="en-U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acquisition quality, </a:t>
            </a:r>
            <a:r>
              <a:rPr lang="es-ES" sz="2400" dirty="0" err="1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multiple</a:t>
            </a:r>
            <a:r>
              <a:rPr lang="es-E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  <a:r>
              <a:rPr lang="es-ES" sz="2400" dirty="0" err="1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devices</a:t>
            </a:r>
            <a:r>
              <a:rPr lang="es-E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, </a:t>
            </a:r>
            <a:r>
              <a:rPr lang="es-ES" sz="2400" dirty="0" err="1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comorbidities</a:t>
            </a:r>
            <a:r>
              <a:rPr lang="es-E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, </a:t>
            </a:r>
            <a:r>
              <a:rPr lang="es-ES" sz="2400" dirty="0" err="1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disease</a:t>
            </a:r>
            <a:r>
              <a:rPr lang="es-E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 </a:t>
            </a:r>
            <a:r>
              <a:rPr lang="es-ES" sz="2400" dirty="0" err="1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stages</a:t>
            </a:r>
            <a:r>
              <a:rPr lang="en-US" sz="2400" dirty="0" smtClean="0">
                <a:solidFill>
                  <a:srgbClr val="78AC6D"/>
                </a:solidFill>
                <a:latin typeface="Peace Sans" charset="-128"/>
                <a:ea typeface="Peace Sans" charset="-128"/>
                <a:cs typeface="Peace Sans" charset="-128"/>
              </a:rPr>
              <a:t>)</a:t>
            </a:r>
            <a:endParaRPr lang="en-US" sz="2400" dirty="0">
              <a:solidFill>
                <a:srgbClr val="78AC6D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6531" y="4406283"/>
            <a:ext cx="745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marR="0" lvl="0" indent="-5143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(III) Annotations for other relevant structures</a:t>
            </a:r>
            <a:br>
              <a:rPr lang="en-US" sz="24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</a:br>
            <a:r>
              <a:rPr lang="en-US" sz="24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(OD hemorrhages, RNFL defects, PPA)</a:t>
            </a:r>
            <a:endParaRPr lang="en-US" sz="2400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85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573967"/>
          </a:xfrm>
          <a:prstGeom prst="rect">
            <a:avLst/>
          </a:prstGeom>
          <a:solidFill>
            <a:srgbClr val="09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75995" y="520729"/>
            <a:ext cx="7640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Peace Sans" charset="-128"/>
                <a:ea typeface="Peace Sans" charset="-128"/>
                <a:cs typeface="Peace Sans" charset="-128"/>
              </a:rPr>
              <a:t>Annotations for other clinical signs</a:t>
            </a:r>
            <a:endParaRPr lang="en-US" sz="3200" dirty="0">
              <a:solidFill>
                <a:schemeClr val="bg1"/>
              </a:solidFill>
              <a:latin typeface="Peace Sans" charset="-128"/>
              <a:ea typeface="Peace Sans" charset="-128"/>
              <a:cs typeface="Peace Sans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1112" y="6483925"/>
            <a:ext cx="3415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 smtClean="0"/>
              <a:t>Orlando et al., Medical Image Analysis, 2019</a:t>
            </a:r>
            <a:endParaRPr lang="en-US" sz="1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7" y="2323477"/>
            <a:ext cx="11759065" cy="25696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947" y="5103726"/>
            <a:ext cx="1045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Lesions in images + Clinical parameters + Demographics + Why not clinical records?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14" y="2702677"/>
            <a:ext cx="12186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Conclusions</a:t>
            </a:r>
            <a:endParaRPr lang="en-US" sz="4400" b="1" dirty="0">
              <a:solidFill>
                <a:schemeClr val="accent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28" y="2131337"/>
            <a:ext cx="1218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Raleway" charset="0"/>
                <a:ea typeface="Raleway" charset="0"/>
                <a:cs typeface="Raleway" charset="0"/>
              </a:rPr>
              <a:t>AI is guided by data, so we need data!</a:t>
            </a:r>
            <a:endParaRPr lang="en-US" sz="32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28" y="3511241"/>
            <a:ext cx="1218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Raleway" charset="0"/>
                <a:ea typeface="Raleway" charset="0"/>
                <a:cs typeface="Raleway" charset="0"/>
              </a:rPr>
              <a:t>Advances in DR were boosted by open science</a:t>
            </a:r>
            <a:endParaRPr lang="en-US" sz="32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2" y="4891145"/>
            <a:ext cx="1218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Raleway" charset="0"/>
                <a:ea typeface="Raleway" charset="0"/>
                <a:cs typeface="Raleway" charset="0"/>
              </a:rPr>
              <a:t>Building a data set has to be the very first step</a:t>
            </a:r>
            <a:endParaRPr lang="en-US" sz="32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42" y="2716112"/>
            <a:ext cx="1218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Multicenter collaborations + Not just images 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28" y="4060290"/>
            <a:ext cx="1218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We need to (carefully, but still) release data and code!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42" y="5456033"/>
            <a:ext cx="1218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Invest time/money on </a:t>
            </a:r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preparing good data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, then invest of </a:t>
            </a:r>
            <a:b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</a:b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developing the models!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28" y="750683"/>
            <a:ext cx="1218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Raleway" charset="0"/>
                <a:ea typeface="Raleway" charset="0"/>
                <a:cs typeface="Raleway" charset="0"/>
              </a:rPr>
              <a:t>We need to go beyond just the optic disc</a:t>
            </a:r>
            <a:endParaRPr lang="en-US" sz="32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242" y="1335458"/>
            <a:ext cx="1218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Target other features or even clinical parameters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7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006873" cy="68624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7454" y="1960651"/>
            <a:ext cx="6247736" cy="1998623"/>
          </a:xfrm>
        </p:spPr>
        <p:txBody>
          <a:bodyPr>
            <a:norm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That’s all!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4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optima.meduniwien.ac.at/fileadmin/_processed_/f/4/csm_JoseIgnacioOrlando_5fccc369e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" r="7744"/>
          <a:stretch/>
        </p:blipFill>
        <p:spPr bwMode="auto">
          <a:xfrm>
            <a:off x="2629533" y="3538462"/>
            <a:ext cx="1652543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refuge.grand-challenge.org/media/RETOUCH/public_html/Pic-HB.png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9" r="9569"/>
          <a:stretch/>
        </p:blipFill>
        <p:spPr bwMode="auto">
          <a:xfrm>
            <a:off x="4485719" y="3538462"/>
            <a:ext cx="1652543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refuge.grand-challenge.org/media/REFUGE/public_html/fhz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" r="5939"/>
          <a:stretch/>
        </p:blipFill>
        <p:spPr bwMode="auto">
          <a:xfrm>
            <a:off x="6341905" y="3538462"/>
            <a:ext cx="1652542" cy="230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refuge.grand-challenge.org/media/REFUGE/public_html/zxl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" b="4915"/>
          <a:stretch/>
        </p:blipFill>
        <p:spPr bwMode="auto">
          <a:xfrm>
            <a:off x="8187900" y="3538462"/>
            <a:ext cx="1652542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refuge.grand-challenge.org/media/REFUGE/public_html/lifei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1" r="16801"/>
          <a:stretch/>
        </p:blipFill>
        <p:spPr bwMode="auto">
          <a:xfrm>
            <a:off x="10046595" y="3538462"/>
            <a:ext cx="1652542" cy="230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15238" y="3538462"/>
            <a:ext cx="1652542" cy="2859047"/>
            <a:chOff x="415238" y="2354245"/>
            <a:chExt cx="1652542" cy="2859047"/>
          </a:xfrm>
        </p:grpSpPr>
        <p:pic>
          <p:nvPicPr>
            <p:cNvPr id="6146" name="Picture 2" descr="https://refuge.grand-challenge.org/media/REFUGE/public_html/ywxu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8"/>
            <a:stretch/>
          </p:blipFill>
          <p:spPr bwMode="auto">
            <a:xfrm>
              <a:off x="415238" y="2354245"/>
              <a:ext cx="1652542" cy="23050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22945" y="4843960"/>
              <a:ext cx="639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Y. Xu</a:t>
              </a:r>
              <a:endParaRPr lang="en-US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792804" y="6028178"/>
            <a:ext cx="132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J. I. Orlando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93107" y="6028178"/>
            <a:ext cx="143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H. </a:t>
            </a:r>
            <a:r>
              <a:rPr lang="en-US" b="1" dirty="0" err="1" smtClean="0"/>
              <a:t>Bogunović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31385" y="602817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H. Fu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11469" y="6028177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X. Zhang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602791" y="6028177"/>
            <a:ext cx="54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F. Li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893102"/>
          </a:xfrm>
          <a:prstGeom prst="rect">
            <a:avLst/>
          </a:prstGeom>
          <a:solidFill>
            <a:srgbClr val="09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002" y="123553"/>
            <a:ext cx="2645995" cy="26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8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e t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91649"/>
            <a:ext cx="12191999" cy="342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05" y="618127"/>
            <a:ext cx="2612390" cy="732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5" y="6158394"/>
            <a:ext cx="424376" cy="345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5" y="5658819"/>
            <a:ext cx="372258" cy="374765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1033753" y="5629576"/>
            <a:ext cx="4656442" cy="433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https://</a:t>
            </a:r>
            <a:r>
              <a:rPr lang="en-US" dirty="0" err="1" smtClean="0"/>
              <a:t>yatiris.github.io</a:t>
            </a:r>
            <a:endParaRPr lang="en-US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056718" y="6114314"/>
            <a:ext cx="4955303" cy="433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@</a:t>
            </a:r>
            <a:r>
              <a:rPr lang="en-US" dirty="0" err="1" smtClean="0"/>
              <a:t>yatirisARG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16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006873" cy="68624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7454" y="1046251"/>
            <a:ext cx="6247736" cy="1998623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chemeClr val="bg1"/>
                </a:solidFill>
              </a:rPr>
              <a:t>Thanks for your attention!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87453" y="3242443"/>
            <a:ext cx="5345211" cy="433249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If you have any further questions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" y="4530076"/>
            <a:ext cx="402192" cy="292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1" y="4986259"/>
            <a:ext cx="424376" cy="3450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8" y="3992104"/>
            <a:ext cx="372258" cy="374765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243616" y="3962861"/>
            <a:ext cx="4656442" cy="433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https://</a:t>
            </a:r>
            <a:r>
              <a:rPr lang="en-US" dirty="0" err="1" smtClean="0">
                <a:solidFill>
                  <a:schemeClr val="bg1"/>
                </a:solidFill>
              </a:rPr>
              <a:t>ignaciorlando@github.io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243615" y="4459939"/>
            <a:ext cx="4955303" cy="433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chemeClr val="bg1"/>
                </a:solidFill>
              </a:rPr>
              <a:t>jiorlando@pladema.exa.unicen.edu.ar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243614" y="4942179"/>
            <a:ext cx="4955303" cy="433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ignaciorlando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302372"/>
            <a:ext cx="12186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Opportunities for AI in </a:t>
            </a:r>
            <a: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glaucoma</a:t>
            </a:r>
            <a:endParaRPr lang="en-US" sz="4400" b="1" dirty="0">
              <a:solidFill>
                <a:schemeClr val="accent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4" y="2324202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Raleway" charset="0"/>
                <a:ea typeface="Raleway" charset="0"/>
                <a:cs typeface="Raleway" charset="0"/>
              </a:rPr>
              <a:t>Screening</a:t>
            </a:r>
            <a:endParaRPr lang="en-US" sz="36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96868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Follow up / prognosis</a:t>
            </a:r>
            <a:endParaRPr lang="en-US" sz="3600" b="1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885870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Treatment planning</a:t>
            </a:r>
            <a:endParaRPr lang="en-US" sz="3600" b="1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4" y="4674872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Disease understanding</a:t>
            </a:r>
            <a:endParaRPr lang="en-US" sz="3600" b="1" dirty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856151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Types of screening</a:t>
            </a:r>
            <a:endParaRPr lang="en-US" sz="3600" b="1" dirty="0">
              <a:solidFill>
                <a:schemeClr val="accent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28" y="3164325"/>
            <a:ext cx="5940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Raleway" charset="0"/>
                <a:ea typeface="Raleway" charset="0"/>
                <a:cs typeface="Raleway" charset="0"/>
              </a:rPr>
              <a:t>Population based</a:t>
            </a:r>
            <a:br>
              <a:rPr lang="en-US" sz="2800" b="1" dirty="0" smtClean="0">
                <a:latin typeface="Raleway" charset="0"/>
                <a:ea typeface="Raleway" charset="0"/>
                <a:cs typeface="Raleway" charset="0"/>
              </a:rPr>
            </a:br>
            <a:r>
              <a:rPr lang="en-US" sz="2800" b="1" dirty="0" smtClean="0">
                <a:latin typeface="Raleway" charset="0"/>
                <a:ea typeface="Raleway" charset="0"/>
                <a:cs typeface="Raleway" charset="0"/>
              </a:rPr>
              <a:t>(universal)</a:t>
            </a:r>
            <a:endParaRPr lang="en-US" sz="28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6319" y="3159355"/>
            <a:ext cx="5940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Raleway" charset="0"/>
                <a:ea typeface="Raleway" charset="0"/>
                <a:cs typeface="Raleway" charset="0"/>
              </a:rPr>
              <a:t>Case detection</a:t>
            </a:r>
            <a:br>
              <a:rPr lang="en-US" sz="2800" b="1" dirty="0" smtClean="0">
                <a:latin typeface="Raleway" charset="0"/>
                <a:ea typeface="Raleway" charset="0"/>
                <a:cs typeface="Raleway" charset="0"/>
              </a:rPr>
            </a:br>
            <a:r>
              <a:rPr lang="en-US" sz="2800" b="1" dirty="0" smtClean="0">
                <a:latin typeface="Raleway" charset="0"/>
                <a:ea typeface="Raleway" charset="0"/>
                <a:cs typeface="Raleway" charset="0"/>
              </a:rPr>
              <a:t>(opportunistic)</a:t>
            </a:r>
            <a:endParaRPr lang="en-US" sz="28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Left Brace 1"/>
          <p:cNvSpPr/>
          <p:nvPr/>
        </p:nvSpPr>
        <p:spPr>
          <a:xfrm rot="5400000">
            <a:off x="5913411" y="-278176"/>
            <a:ext cx="359764" cy="6372616"/>
          </a:xfrm>
          <a:prstGeom prst="leftBrace">
            <a:avLst>
              <a:gd name="adj1" fmla="val 83333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4364729"/>
            <a:ext cx="1218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COST EFFECTIVENESS!</a:t>
            </a:r>
            <a:endParaRPr lang="en-US" sz="3600" b="1" dirty="0">
              <a:solidFill>
                <a:srgbClr val="C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74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819079">
            <a:off x="3126041" y="3060331"/>
            <a:ext cx="6121254" cy="734518"/>
          </a:xfrm>
          <a:prstGeom prst="rightArrow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457277" y="1558980"/>
            <a:ext cx="0" cy="37775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204943" y="5096659"/>
            <a:ext cx="5259049" cy="1748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30268" y="5282176"/>
            <a:ext cx="83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+ Cost!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6797" y="5283532"/>
            <a:ext cx="79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-</a:t>
            </a:r>
            <a:r>
              <a:rPr lang="en-US" b="1" dirty="0" smtClean="0">
                <a:solidFill>
                  <a:srgbClr val="C00000"/>
                </a:solidFill>
              </a:rPr>
              <a:t> Cost!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566830" y="4222955"/>
            <a:ext cx="115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-</a:t>
            </a:r>
            <a:r>
              <a:rPr lang="en-US" b="1" smtClean="0">
                <a:solidFill>
                  <a:schemeClr val="accent6"/>
                </a:solidFill>
              </a:rPr>
              <a:t> Accuracy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538142" y="1713260"/>
            <a:ext cx="120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6"/>
                </a:solidFill>
              </a:rPr>
              <a:t>+ </a:t>
            </a:r>
            <a:r>
              <a:rPr lang="en-US" b="1" dirty="0" smtClean="0">
                <a:solidFill>
                  <a:schemeClr val="accent6"/>
                </a:solidFill>
              </a:rPr>
              <a:t>Accuracy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56997" y="3652607"/>
            <a:ext cx="13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Fundus</a:t>
            </a:r>
            <a:br>
              <a:rPr lang="en-US" b="1" dirty="0" smtClean="0"/>
            </a:br>
            <a:r>
              <a:rPr lang="en-US" b="1" dirty="0" smtClean="0"/>
              <a:t>photograph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60046" y="3309809"/>
            <a:ext cx="57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OCT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09612" y="4506108"/>
            <a:ext cx="52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IOP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153687" y="2663478"/>
            <a:ext cx="167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Visual fields / </a:t>
            </a:r>
          </a:p>
          <a:p>
            <a:pPr algn="ctr"/>
            <a:r>
              <a:rPr lang="en-US" b="1" dirty="0" err="1" smtClean="0"/>
              <a:t>microperimetry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628559" y="2160279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Genetics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60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14" y="2702677"/>
            <a:ext cx="12186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Raleway" charset="0"/>
                <a:ea typeface="Raleway" charset="0"/>
                <a:cs typeface="Raleway" charset="0"/>
              </a:rPr>
              <a:t>How to </a:t>
            </a:r>
            <a: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reduce the cost</a:t>
            </a:r>
            <a:r>
              <a:rPr lang="en-US" sz="4400" b="1" dirty="0" smtClean="0">
                <a:latin typeface="Raleway" charset="0"/>
                <a:ea typeface="Raleway" charset="0"/>
                <a:cs typeface="Raleway" charset="0"/>
              </a:rPr>
              <a:t/>
            </a:r>
            <a:br>
              <a:rPr lang="en-US" sz="4400" b="1" dirty="0" smtClean="0">
                <a:latin typeface="Raleway" charset="0"/>
                <a:ea typeface="Raleway" charset="0"/>
                <a:cs typeface="Raleway" charset="0"/>
              </a:rPr>
            </a:br>
            <a:r>
              <a:rPr lang="en-US" sz="4400" b="1" dirty="0" smtClean="0">
                <a:latin typeface="Raleway" charset="0"/>
                <a:ea typeface="Raleway" charset="0"/>
                <a:cs typeface="Raleway" charset="0"/>
              </a:rPr>
              <a:t>of </a:t>
            </a:r>
            <a: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glaucoma screening</a:t>
            </a:r>
            <a:r>
              <a:rPr lang="en-US" sz="4400" b="1" dirty="0" smtClean="0">
                <a:latin typeface="Raleway" charset="0"/>
                <a:ea typeface="Raleway" charset="0"/>
                <a:cs typeface="Raleway" charset="0"/>
              </a:rPr>
              <a:t> using </a:t>
            </a:r>
            <a: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AI</a:t>
            </a:r>
            <a:r>
              <a:rPr lang="en-US" sz="4400" b="1" dirty="0" smtClean="0">
                <a:latin typeface="Raleway" charset="0"/>
                <a:ea typeface="Raleway" charset="0"/>
                <a:cs typeface="Raleway" charset="0"/>
              </a:rPr>
              <a:t>?</a:t>
            </a:r>
            <a:endParaRPr lang="en-US" sz="4400" b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73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" y="0"/>
            <a:ext cx="12186586" cy="68610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14" y="-6096"/>
            <a:ext cx="12192000" cy="68640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14" y="2702677"/>
            <a:ext cx="12186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The Diabetic Retinopathy</a:t>
            </a:r>
            <a:b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</a:br>
            <a:r>
              <a:rPr lang="en-US" sz="4400" b="1" dirty="0" smtClean="0">
                <a:solidFill>
                  <a:schemeClr val="accent1"/>
                </a:solidFill>
                <a:latin typeface="Raleway" charset="0"/>
                <a:ea typeface="Raleway" charset="0"/>
                <a:cs typeface="Raleway" charset="0"/>
              </a:rPr>
              <a:t>experience</a:t>
            </a:r>
            <a:endParaRPr lang="en-US" sz="4400" b="1" dirty="0"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7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nd Challenge Ban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1" r="41818" b="25732"/>
          <a:stretch/>
        </p:blipFill>
        <p:spPr bwMode="auto">
          <a:xfrm>
            <a:off x="0" y="-89647"/>
            <a:ext cx="12192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and Challenge Ban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9" r="41818" b="-1421"/>
          <a:stretch/>
        </p:blipFill>
        <p:spPr bwMode="auto">
          <a:xfrm>
            <a:off x="0" y="4346388"/>
            <a:ext cx="121920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5414" y="2997368"/>
            <a:ext cx="12186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Calibri" charset="0"/>
                <a:ea typeface="Calibri" charset="0"/>
                <a:cs typeface="Calibri" charset="0"/>
              </a:rPr>
              <a:t>Grand challenges</a:t>
            </a:r>
            <a:endParaRPr lang="en-US" sz="60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92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666</Words>
  <Application>Microsoft Macintosh PowerPoint</Application>
  <PresentationFormat>Widescreen</PresentationFormat>
  <Paragraphs>131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Calibri Light</vt:lpstr>
      <vt:lpstr>Peace Sans</vt:lpstr>
      <vt:lpstr>Raleway</vt:lpstr>
      <vt:lpstr>Wingdings</vt:lpstr>
      <vt:lpstr>Arial</vt:lpstr>
      <vt:lpstr>Office Theme</vt:lpstr>
      <vt:lpstr>What’s next in AI for glaucoma screening?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all!</vt:lpstr>
      <vt:lpstr>PowerPoint Presentation</vt:lpstr>
      <vt:lpstr>PowerPoint Presentation</vt:lpstr>
      <vt:lpstr>Thanks for your attention!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for AI tools in glaucoma: REFUGE outcomes</dc:title>
  <dc:creator>Nacho Orlando</dc:creator>
  <cp:lastModifiedBy>Nacho Orlando</cp:lastModifiedBy>
  <cp:revision>52</cp:revision>
  <dcterms:created xsi:type="dcterms:W3CDTF">2019-11-21T18:33:14Z</dcterms:created>
  <dcterms:modified xsi:type="dcterms:W3CDTF">2019-12-12T12:42:09Z</dcterms:modified>
</cp:coreProperties>
</file>